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DM Sans Semi Bold"/>
      <p:regular r:id="rId17"/>
    </p:embeddedFont>
    <p:embeddedFont>
      <p:font typeface="DM Sans Semi Bold"/>
      <p:regular r:id="rId18"/>
    </p:embeddedFont>
    <p:embeddedFont>
      <p:font typeface="DM Sans Semi Bold"/>
      <p:regular r:id="rId19"/>
    </p:embeddedFont>
    <p:embeddedFont>
      <p:font typeface="DM Sans Semi Bold"/>
      <p:regular r:id="rId20"/>
    </p:embeddedFont>
    <p:embeddedFont>
      <p:font typeface="Inter Medium"/>
      <p:regular r:id="rId21"/>
    </p:embeddedFont>
    <p:embeddedFont>
      <p:font typeface="Inter Medium"/>
      <p:regular r:id="rId22"/>
    </p:embeddedFont>
    <p:embeddedFont>
      <p:font typeface="Inter Medium"/>
      <p:regular r:id="rId23"/>
    </p:embeddedFont>
    <p:embeddedFont>
      <p:font typeface="Inter Medium"/>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5F5F5"/>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64011"/>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Young's Double-Slit Experiment</a:t>
            </a:r>
            <a:endParaRPr lang="en-US" sz="4450" dirty="0"/>
          </a:p>
        </p:txBody>
      </p:sp>
      <p:sp>
        <p:nvSpPr>
          <p:cNvPr id="4" name="Text 1"/>
          <p:cNvSpPr/>
          <p:nvPr/>
        </p:nvSpPr>
        <p:spPr>
          <a:xfrm>
            <a:off x="793790" y="4321731"/>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 foundational experiment that irrevocably changed our understanding of light and matter.</a:t>
            </a:r>
            <a:endParaRPr lang="en-US" sz="1750" dirty="0"/>
          </a:p>
        </p:txBody>
      </p:sp>
      <p:sp>
        <p:nvSpPr>
          <p:cNvPr id="5" name="Text 2"/>
          <p:cNvSpPr/>
          <p:nvPr/>
        </p:nvSpPr>
        <p:spPr>
          <a:xfrm>
            <a:off x="793790" y="5302687"/>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Presented by: M. Rehan (25F-CY-102), Cybersecurity Department</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09449"/>
            <a:ext cx="11352609"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Key Takeaways: A Pillar of Modern Physics</a:t>
            </a:r>
            <a:endParaRPr lang="en-US" sz="4450" dirty="0"/>
          </a:p>
        </p:txBody>
      </p:sp>
      <p:pic>
        <p:nvPicPr>
          <p:cNvPr id="3" name="Image 0" descr="preencoded.png">    </p:cNvPr>
          <p:cNvPicPr>
            <a:picLocks noChangeAspect="1"/>
          </p:cNvPicPr>
          <p:nvPr/>
        </p:nvPicPr>
        <p:blipFill>
          <a:blip r:embed="rId1"/>
          <a:stretch>
            <a:fillRect/>
          </a:stretch>
        </p:blipFill>
        <p:spPr>
          <a:xfrm>
            <a:off x="793790" y="2471857"/>
            <a:ext cx="680442" cy="680442"/>
          </a:xfrm>
          <a:prstGeom prst="rect">
            <a:avLst/>
          </a:prstGeom>
        </p:spPr>
      </p:pic>
      <p:sp>
        <p:nvSpPr>
          <p:cNvPr id="4" name="Text 1"/>
          <p:cNvSpPr/>
          <p:nvPr/>
        </p:nvSpPr>
        <p:spPr>
          <a:xfrm>
            <a:off x="1757720" y="2627709"/>
            <a:ext cx="3194685" cy="850583"/>
          </a:xfrm>
          <a:prstGeom prst="rect">
            <a:avLst/>
          </a:prstGeom>
          <a:noFill/>
          <a:ln/>
        </p:spPr>
        <p:txBody>
          <a:bodyPr wrap="square" lIns="0" tIns="0" rIns="0" bIns="0" rtlCol="0" anchor="t"/>
          <a:lstStyle/>
          <a:p>
            <a:pPr algn="l" indent="0" marL="0">
              <a:lnSpc>
                <a:spcPts val="3300"/>
              </a:lnSpc>
              <a:buNone/>
            </a:pPr>
            <a:r>
              <a:rPr lang="en-US" sz="2650" dirty="0">
                <a:solidFill>
                  <a:srgbClr val="464646"/>
                </a:solidFill>
                <a:latin typeface="DM Sans Semi Bold" pitchFamily="34" charset="0"/>
                <a:ea typeface="DM Sans Semi Bold" pitchFamily="34" charset="-122"/>
                <a:cs typeface="DM Sans Semi Bold" pitchFamily="34" charset="-120"/>
              </a:rPr>
              <a:t>Confirms Wave Nature</a:t>
            </a:r>
            <a:endParaRPr lang="en-US" sz="2650" dirty="0"/>
          </a:p>
        </p:txBody>
      </p:sp>
      <p:sp>
        <p:nvSpPr>
          <p:cNvPr id="5" name="Text 2"/>
          <p:cNvSpPr/>
          <p:nvPr/>
        </p:nvSpPr>
        <p:spPr>
          <a:xfrm>
            <a:off x="1757720" y="3614380"/>
            <a:ext cx="319468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Young's original experiment provided irrefutable evidence for the wave theory of light via interference.</a:t>
            </a:r>
            <a:endParaRPr lang="en-US" sz="1750" dirty="0"/>
          </a:p>
        </p:txBody>
      </p:sp>
      <p:pic>
        <p:nvPicPr>
          <p:cNvPr id="6" name="Image 1" descr="preencoded.png">    </p:cNvPr>
          <p:cNvPicPr>
            <a:picLocks noChangeAspect="1"/>
          </p:cNvPicPr>
          <p:nvPr/>
        </p:nvPicPr>
        <p:blipFill>
          <a:blip r:embed="rId2"/>
          <a:stretch>
            <a:fillRect/>
          </a:stretch>
        </p:blipFill>
        <p:spPr>
          <a:xfrm>
            <a:off x="5235893" y="2471857"/>
            <a:ext cx="680442" cy="680442"/>
          </a:xfrm>
          <a:prstGeom prst="rect">
            <a:avLst/>
          </a:prstGeom>
        </p:spPr>
      </p:pic>
      <p:sp>
        <p:nvSpPr>
          <p:cNvPr id="7" name="Text 3"/>
          <p:cNvSpPr/>
          <p:nvPr/>
        </p:nvSpPr>
        <p:spPr>
          <a:xfrm>
            <a:off x="6199823" y="2627709"/>
            <a:ext cx="3194685" cy="425291"/>
          </a:xfrm>
          <a:prstGeom prst="rect">
            <a:avLst/>
          </a:prstGeom>
          <a:noFill/>
          <a:ln/>
        </p:spPr>
        <p:txBody>
          <a:bodyPr wrap="none" lIns="0" tIns="0" rIns="0" bIns="0" rtlCol="0" anchor="t"/>
          <a:lstStyle/>
          <a:p>
            <a:pPr algn="l" indent="0" marL="0">
              <a:lnSpc>
                <a:spcPts val="3300"/>
              </a:lnSpc>
              <a:buNone/>
            </a:pPr>
            <a:r>
              <a:rPr lang="en-US" sz="2650" dirty="0">
                <a:solidFill>
                  <a:srgbClr val="464646"/>
                </a:solidFill>
                <a:latin typeface="DM Sans Semi Bold" pitchFamily="34" charset="0"/>
                <a:ea typeface="DM Sans Semi Bold" pitchFamily="34" charset="-122"/>
                <a:cs typeface="DM Sans Semi Bold" pitchFamily="34" charset="-120"/>
              </a:rPr>
              <a:t>Defines Duality</a:t>
            </a:r>
            <a:endParaRPr lang="en-US" sz="2650" dirty="0"/>
          </a:p>
        </p:txBody>
      </p:sp>
      <p:sp>
        <p:nvSpPr>
          <p:cNvPr id="8" name="Text 4"/>
          <p:cNvSpPr/>
          <p:nvPr/>
        </p:nvSpPr>
        <p:spPr>
          <a:xfrm>
            <a:off x="6199823" y="3189089"/>
            <a:ext cx="3194685"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Its adaptation with electrons established the principle of wave-particle duality for all quantum objects.</a:t>
            </a:r>
            <a:endParaRPr lang="en-US" sz="1750" dirty="0"/>
          </a:p>
        </p:txBody>
      </p:sp>
      <p:pic>
        <p:nvPicPr>
          <p:cNvPr id="9" name="Image 2" descr="preencoded.png">    </p:cNvPr>
          <p:cNvPicPr>
            <a:picLocks noChangeAspect="1"/>
          </p:cNvPicPr>
          <p:nvPr/>
        </p:nvPicPr>
        <p:blipFill>
          <a:blip r:embed="rId3"/>
          <a:stretch>
            <a:fillRect/>
          </a:stretch>
        </p:blipFill>
        <p:spPr>
          <a:xfrm>
            <a:off x="9677995" y="2471857"/>
            <a:ext cx="680442" cy="680442"/>
          </a:xfrm>
          <a:prstGeom prst="rect">
            <a:avLst/>
          </a:prstGeom>
        </p:spPr>
      </p:pic>
      <p:sp>
        <p:nvSpPr>
          <p:cNvPr id="10" name="Text 5"/>
          <p:cNvSpPr/>
          <p:nvPr/>
        </p:nvSpPr>
        <p:spPr>
          <a:xfrm>
            <a:off x="10641925" y="2627709"/>
            <a:ext cx="3194685" cy="850583"/>
          </a:xfrm>
          <a:prstGeom prst="rect">
            <a:avLst/>
          </a:prstGeom>
          <a:noFill/>
          <a:ln/>
        </p:spPr>
        <p:txBody>
          <a:bodyPr wrap="square" lIns="0" tIns="0" rIns="0" bIns="0" rtlCol="0" anchor="t"/>
          <a:lstStyle/>
          <a:p>
            <a:pPr algn="l" indent="0" marL="0">
              <a:lnSpc>
                <a:spcPts val="3300"/>
              </a:lnSpc>
              <a:buNone/>
            </a:pPr>
            <a:r>
              <a:rPr lang="en-US" sz="2650" dirty="0">
                <a:solidFill>
                  <a:srgbClr val="464646"/>
                </a:solidFill>
                <a:latin typeface="DM Sans Semi Bold" pitchFamily="34" charset="0"/>
                <a:ea typeface="DM Sans Semi Bold" pitchFamily="34" charset="-122"/>
                <a:cs typeface="DM Sans Semi Bold" pitchFamily="34" charset="-120"/>
              </a:rPr>
              <a:t>Impact of Observation</a:t>
            </a:r>
            <a:endParaRPr lang="en-US" sz="2650" dirty="0"/>
          </a:p>
        </p:txBody>
      </p:sp>
      <p:sp>
        <p:nvSpPr>
          <p:cNvPr id="11" name="Text 6"/>
          <p:cNvSpPr/>
          <p:nvPr/>
        </p:nvSpPr>
        <p:spPr>
          <a:xfrm>
            <a:off x="10641925" y="3614380"/>
            <a:ext cx="3194685" cy="181451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It highlighted that the act of observation fundamentally changes the state and behavior of a quantum system.</a:t>
            </a:r>
            <a:endParaRPr lang="en-US" sz="1750" dirty="0"/>
          </a:p>
        </p:txBody>
      </p:sp>
      <p:sp>
        <p:nvSpPr>
          <p:cNvPr id="12" name="Text 7"/>
          <p:cNvSpPr/>
          <p:nvPr/>
        </p:nvSpPr>
        <p:spPr>
          <a:xfrm>
            <a:off x="1133951" y="5939195"/>
            <a:ext cx="12702659"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experiment that cannot be explained classically, and holds the key to the entire mystery of quantum mechanics.” – Richard Feynman</a:t>
            </a:r>
            <a:endParaRPr lang="en-US" sz="1750" dirty="0"/>
          </a:p>
        </p:txBody>
      </p:sp>
      <p:sp>
        <p:nvSpPr>
          <p:cNvPr id="13" name="Shape 8"/>
          <p:cNvSpPr/>
          <p:nvPr/>
        </p:nvSpPr>
        <p:spPr>
          <a:xfrm>
            <a:off x="793790" y="5684044"/>
            <a:ext cx="30480" cy="1236107"/>
          </a:xfrm>
          <a:prstGeom prst="rect">
            <a:avLst/>
          </a:prstGeom>
          <a:solidFill>
            <a:srgbClr val="1C9770"/>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25648" y="334447"/>
            <a:ext cx="6835616" cy="380047"/>
          </a:xfrm>
          <a:prstGeom prst="rect">
            <a:avLst/>
          </a:prstGeom>
          <a:noFill/>
          <a:ln/>
        </p:spPr>
        <p:txBody>
          <a:bodyPr wrap="none" lIns="0" tIns="0" rIns="0" bIns="0" rtlCol="0" anchor="t"/>
          <a:lstStyle/>
          <a:p>
            <a:pPr algn="l" indent="0" marL="0">
              <a:lnSpc>
                <a:spcPts val="2950"/>
              </a:lnSpc>
              <a:buNone/>
            </a:pPr>
            <a:r>
              <a:rPr lang="en-US" sz="2350" dirty="0">
                <a:solidFill>
                  <a:srgbClr val="030303"/>
                </a:solidFill>
                <a:latin typeface="DM Sans Semi Bold" pitchFamily="34" charset="0"/>
                <a:ea typeface="DM Sans Semi Bold" pitchFamily="34" charset="-122"/>
                <a:cs typeface="DM Sans Semi Bold" pitchFamily="34" charset="-120"/>
              </a:rPr>
              <a:t>The Legacy of Thomas Young: Aim and Context</a:t>
            </a:r>
            <a:endParaRPr lang="en-US" sz="2350" dirty="0"/>
          </a:p>
        </p:txBody>
      </p:sp>
      <p:sp>
        <p:nvSpPr>
          <p:cNvPr id="3" name="Text 1"/>
          <p:cNvSpPr/>
          <p:nvPr/>
        </p:nvSpPr>
        <p:spPr>
          <a:xfrm>
            <a:off x="425648" y="1018461"/>
            <a:ext cx="2950131" cy="190024"/>
          </a:xfrm>
          <a:prstGeom prst="rect">
            <a:avLst/>
          </a:prstGeom>
          <a:noFill/>
          <a:ln/>
        </p:spPr>
        <p:txBody>
          <a:bodyPr wrap="none" lIns="0" tIns="0" rIns="0" bIns="0" rtlCol="0" anchor="t"/>
          <a:lstStyle/>
          <a:p>
            <a:pPr algn="l" indent="0" marL="0">
              <a:lnSpc>
                <a:spcPts val="1450"/>
              </a:lnSpc>
              <a:buNone/>
            </a:pPr>
            <a:r>
              <a:rPr lang="en-US" sz="1150" dirty="0">
                <a:solidFill>
                  <a:srgbClr val="030303"/>
                </a:solidFill>
                <a:latin typeface="DM Sans Semi Bold" pitchFamily="34" charset="0"/>
                <a:ea typeface="DM Sans Semi Bold" pitchFamily="34" charset="-122"/>
                <a:cs typeface="DM Sans Semi Bold" pitchFamily="34" charset="-120"/>
              </a:rPr>
              <a:t>The Prevailing View (17th - 18th Century)</a:t>
            </a:r>
            <a:endParaRPr lang="en-US" sz="1150" dirty="0"/>
          </a:p>
        </p:txBody>
      </p:sp>
      <p:sp>
        <p:nvSpPr>
          <p:cNvPr id="4" name="Text 2"/>
          <p:cNvSpPr/>
          <p:nvPr/>
        </p:nvSpPr>
        <p:spPr>
          <a:xfrm>
            <a:off x="425648" y="1330047"/>
            <a:ext cx="8148757" cy="389334"/>
          </a:xfrm>
          <a:prstGeom prst="rect">
            <a:avLst/>
          </a:prstGeom>
          <a:noFill/>
          <a:ln/>
        </p:spPr>
        <p:txBody>
          <a:bodyPr wrap="square" lIns="0" tIns="0" rIns="0" bIns="0" rtlCol="0" anchor="t"/>
          <a:lstStyle/>
          <a:p>
            <a:pPr algn="l" indent="0" marL="0">
              <a:lnSpc>
                <a:spcPts val="1500"/>
              </a:lnSpc>
              <a:buNone/>
            </a:pPr>
            <a:r>
              <a:rPr lang="en-US" sz="950" dirty="0">
                <a:solidFill>
                  <a:srgbClr val="464646"/>
                </a:solidFill>
                <a:latin typeface="Inter Medium" pitchFamily="34" charset="0"/>
                <a:ea typeface="Inter Medium" pitchFamily="34" charset="-122"/>
                <a:cs typeface="Inter Medium" pitchFamily="34" charset="-120"/>
              </a:rPr>
              <a:t>At the time of Thomas Young's experiments (around 1801), the dominant view, championed by Isaac Newton, held that light consisted of small, rigid particles or corpuscles. This model explained reflection and refraction well.</a:t>
            </a:r>
            <a:endParaRPr lang="en-US" sz="950" dirty="0"/>
          </a:p>
        </p:txBody>
      </p:sp>
      <p:sp>
        <p:nvSpPr>
          <p:cNvPr id="5" name="Text 3"/>
          <p:cNvSpPr/>
          <p:nvPr/>
        </p:nvSpPr>
        <p:spPr>
          <a:xfrm>
            <a:off x="425648" y="1840944"/>
            <a:ext cx="8148757" cy="570071"/>
          </a:xfrm>
          <a:prstGeom prst="rect">
            <a:avLst/>
          </a:prstGeom>
          <a:noFill/>
          <a:ln/>
        </p:spPr>
        <p:txBody>
          <a:bodyPr wrap="square" lIns="0" tIns="0" rIns="0" bIns="0" rtlCol="0" anchor="t"/>
          <a:lstStyle/>
          <a:p>
            <a:pPr algn="l" indent="0" marL="0">
              <a:lnSpc>
                <a:spcPts val="1450"/>
              </a:lnSpc>
              <a:buNone/>
            </a:pPr>
            <a:r>
              <a:rPr lang="en-US" sz="1150" dirty="0">
                <a:solidFill>
                  <a:srgbClr val="030303"/>
                </a:solidFill>
                <a:latin typeface="DM Sans Semi Bold" pitchFamily="34" charset="0"/>
                <a:ea typeface="DM Sans Semi Bold" pitchFamily="34" charset="-122"/>
                <a:cs typeface="DM Sans Semi Bold" pitchFamily="34" charset="-120"/>
              </a:rPr>
              <a:t>The Central Question Young's primary objective was to definitively determine the nature of light: Is light a stream of particles (corpuscles) or is it a wave phenomenon? His simple yet ingenious experiment provided compelling evidence for the wave theory.</a:t>
            </a:r>
            <a:endParaRPr lang="en-US" sz="1150" dirty="0"/>
          </a:p>
        </p:txBody>
      </p:sp>
      <p:pic>
        <p:nvPicPr>
          <p:cNvPr id="6" name="Image 0" descr="preencoded.png">    </p:cNvPr>
          <p:cNvPicPr>
            <a:picLocks noChangeAspect="1"/>
          </p:cNvPicPr>
          <p:nvPr/>
        </p:nvPicPr>
        <p:blipFill>
          <a:blip r:embed="rId1"/>
          <a:stretch>
            <a:fillRect/>
          </a:stretch>
        </p:blipFill>
        <p:spPr>
          <a:xfrm>
            <a:off x="8878729" y="1033701"/>
            <a:ext cx="5333524" cy="8301157"/>
          </a:xfrm>
          <a:prstGeom prst="rect">
            <a:avLst/>
          </a:prstGeom>
        </p:spPr>
      </p:pic>
      <p:sp>
        <p:nvSpPr>
          <p:cNvPr id="7" name="Shape 4"/>
          <p:cNvSpPr/>
          <p:nvPr/>
        </p:nvSpPr>
        <p:spPr>
          <a:xfrm>
            <a:off x="8878729" y="9471660"/>
            <a:ext cx="5333524" cy="711398"/>
          </a:xfrm>
          <a:prstGeom prst="roundRect">
            <a:avLst>
              <a:gd name="adj" fmla="val 2565"/>
            </a:avLst>
          </a:prstGeom>
          <a:solidFill>
            <a:srgbClr val="BEF3E2"/>
          </a:solidFill>
          <a:ln/>
        </p:spPr>
      </p:sp>
      <p:pic>
        <p:nvPicPr>
          <p:cNvPr id="8" name="Image 1" descr="preencoded.png">    </p:cNvPr>
          <p:cNvPicPr>
            <a:picLocks noChangeAspect="1"/>
          </p:cNvPicPr>
          <p:nvPr/>
        </p:nvPicPr>
        <p:blipFill>
          <a:blip r:embed="rId2"/>
          <a:stretch>
            <a:fillRect/>
          </a:stretch>
        </p:blipFill>
        <p:spPr>
          <a:xfrm>
            <a:off x="9000292" y="9654302"/>
            <a:ext cx="151924" cy="121563"/>
          </a:xfrm>
          <a:prstGeom prst="rect">
            <a:avLst/>
          </a:prstGeom>
        </p:spPr>
      </p:pic>
      <p:sp>
        <p:nvSpPr>
          <p:cNvPr id="9" name="Text 5"/>
          <p:cNvSpPr/>
          <p:nvPr/>
        </p:nvSpPr>
        <p:spPr>
          <a:xfrm>
            <a:off x="9273778" y="9623584"/>
            <a:ext cx="4816912" cy="389334"/>
          </a:xfrm>
          <a:prstGeom prst="rect">
            <a:avLst/>
          </a:prstGeom>
          <a:noFill/>
          <a:ln/>
        </p:spPr>
        <p:txBody>
          <a:bodyPr wrap="square" lIns="0" tIns="0" rIns="0" bIns="0" rtlCol="0" anchor="t"/>
          <a:lstStyle/>
          <a:p>
            <a:pPr algn="l" indent="0" marL="0">
              <a:lnSpc>
                <a:spcPts val="1500"/>
              </a:lnSpc>
              <a:buNone/>
            </a:pPr>
            <a:r>
              <a:rPr lang="en-US" sz="950" b="1" dirty="0">
                <a:solidFill>
                  <a:srgbClr val="000000"/>
                </a:solidFill>
                <a:latin typeface="Inter Medium" pitchFamily="34" charset="0"/>
                <a:ea typeface="Inter Medium" pitchFamily="34" charset="-122"/>
                <a:cs typeface="Inter Medium" pitchFamily="34" charset="-120"/>
              </a:rPr>
              <a:t>Key Insight:</a:t>
            </a:r>
            <a:pPr algn="l" indent="0" marL="0">
              <a:lnSpc>
                <a:spcPts val="1500"/>
              </a:lnSpc>
              <a:buNone/>
            </a:pPr>
            <a:r>
              <a:rPr lang="en-US" sz="950" dirty="0">
                <a:solidFill>
                  <a:srgbClr val="000000"/>
                </a:solidFill>
                <a:latin typeface="Inter Medium" pitchFamily="34" charset="0"/>
                <a:ea typeface="Inter Medium" pitchFamily="34" charset="-122"/>
                <a:cs typeface="Inter Medium" pitchFamily="34" charset="-120"/>
              </a:rPr>
              <a:t> Only waves are capable of producing stable, sustained interference patterns when two coherent sources interact.</a:t>
            </a:r>
            <a:endParaRPr lang="en-US" sz="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5883" y="638413"/>
            <a:ext cx="7885033" cy="1124188"/>
          </a:xfrm>
          <a:prstGeom prst="rect">
            <a:avLst/>
          </a:prstGeom>
          <a:noFill/>
          <a:ln/>
        </p:spPr>
        <p:txBody>
          <a:bodyPr wrap="square" lIns="0" tIns="0" rIns="0" bIns="0" rtlCol="0" anchor="t"/>
          <a:lstStyle/>
          <a:p>
            <a:pPr algn="l" indent="0" marL="0">
              <a:lnSpc>
                <a:spcPts val="4400"/>
              </a:lnSpc>
              <a:buNone/>
            </a:pPr>
            <a:r>
              <a:rPr lang="en-US" sz="3500" dirty="0">
                <a:solidFill>
                  <a:srgbClr val="030303"/>
                </a:solidFill>
                <a:latin typeface="DM Sans Semi Bold" pitchFamily="34" charset="0"/>
                <a:ea typeface="DM Sans Semi Bold" pitchFamily="34" charset="-122"/>
                <a:cs typeface="DM Sans Semi Bold" pitchFamily="34" charset="-120"/>
              </a:rPr>
              <a:t>Experimental Setup: A Simple, Elegant Design</a:t>
            </a:r>
            <a:endParaRPr lang="en-US" sz="3500" dirty="0"/>
          </a:p>
        </p:txBody>
      </p:sp>
      <p:sp>
        <p:nvSpPr>
          <p:cNvPr id="4" name="Shape 1"/>
          <p:cNvSpPr/>
          <p:nvPr/>
        </p:nvSpPr>
        <p:spPr>
          <a:xfrm>
            <a:off x="6250662" y="2032278"/>
            <a:ext cx="22860" cy="4896088"/>
          </a:xfrm>
          <a:prstGeom prst="roundRect">
            <a:avLst>
              <a:gd name="adj" fmla="val 118021"/>
            </a:avLst>
          </a:prstGeom>
          <a:solidFill>
            <a:srgbClr val="D8D4D4"/>
          </a:solidFill>
          <a:ln/>
        </p:spPr>
      </p:sp>
      <p:sp>
        <p:nvSpPr>
          <p:cNvPr id="5" name="Shape 2"/>
          <p:cNvSpPr/>
          <p:nvPr/>
        </p:nvSpPr>
        <p:spPr>
          <a:xfrm>
            <a:off x="6227802" y="2223135"/>
            <a:ext cx="359688" cy="22860"/>
          </a:xfrm>
          <a:prstGeom prst="roundRect">
            <a:avLst>
              <a:gd name="adj" fmla="val 118021"/>
            </a:avLst>
          </a:prstGeom>
          <a:solidFill>
            <a:srgbClr val="D8D4D4"/>
          </a:solidFill>
          <a:ln/>
        </p:spPr>
      </p:sp>
      <p:sp>
        <p:nvSpPr>
          <p:cNvPr id="6" name="Shape 3"/>
          <p:cNvSpPr/>
          <p:nvPr/>
        </p:nvSpPr>
        <p:spPr>
          <a:xfrm>
            <a:off x="6183273" y="2167176"/>
            <a:ext cx="134779" cy="134779"/>
          </a:xfrm>
          <a:prstGeom prst="roundRect">
            <a:avLst>
              <a:gd name="adj" fmla="val 339222"/>
            </a:avLst>
          </a:prstGeom>
          <a:solidFill>
            <a:srgbClr val="1C9770"/>
          </a:solidFill>
          <a:ln/>
        </p:spPr>
      </p:sp>
      <p:sp>
        <p:nvSpPr>
          <p:cNvPr id="7" name="Text 4"/>
          <p:cNvSpPr/>
          <p:nvPr/>
        </p:nvSpPr>
        <p:spPr>
          <a:xfrm>
            <a:off x="6970157" y="2094071"/>
            <a:ext cx="2248257" cy="280988"/>
          </a:xfrm>
          <a:prstGeom prst="rect">
            <a:avLst/>
          </a:prstGeom>
          <a:noFill/>
          <a:ln/>
        </p:spPr>
        <p:txBody>
          <a:bodyPr wrap="none" lIns="0" tIns="0" rIns="0" bIns="0" rtlCol="0" anchor="t"/>
          <a:lstStyle/>
          <a:p>
            <a:pPr algn="l"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Source (S)</a:t>
            </a:r>
            <a:endParaRPr lang="en-US" sz="1750" dirty="0"/>
          </a:p>
        </p:txBody>
      </p:sp>
      <p:sp>
        <p:nvSpPr>
          <p:cNvPr id="8" name="Text 5"/>
          <p:cNvSpPr/>
          <p:nvPr/>
        </p:nvSpPr>
        <p:spPr>
          <a:xfrm>
            <a:off x="6970157" y="2482929"/>
            <a:ext cx="7030760" cy="575548"/>
          </a:xfrm>
          <a:prstGeom prst="rect">
            <a:avLst/>
          </a:prstGeom>
          <a:noFill/>
          <a:ln/>
        </p:spPr>
        <p:txBody>
          <a:bodyPr wrap="squar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A single, monochromatic light source ensures a constant frequency and wavelength (</a:t>
            </a:r>
            <a:pPr algn="l" indent="0" marL="0">
              <a:lnSpc>
                <a:spcPts val="2250"/>
              </a:lnSpc>
              <a:buNone/>
            </a:pPr>
            <a:r>
              <a:rPr lang="en-US" sz="1400" dirty="0">
                <a:solidFill>
                  <a:srgbClr val="1C9770"/>
                </a:solidFill>
                <a:latin typeface="Inter Medium" pitchFamily="34" charset="0"/>
                <a:ea typeface="Inter Medium" pitchFamily="34" charset="-122"/>
                <a:cs typeface="Inter Medium" pitchFamily="34" charset="-120"/>
              </a:rPr>
              <a:t>coherence</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a:t>
            </a:r>
            <a:endParaRPr lang="en-US" sz="1400" dirty="0"/>
          </a:p>
        </p:txBody>
      </p:sp>
      <p:sp>
        <p:nvSpPr>
          <p:cNvPr id="9" name="Shape 6"/>
          <p:cNvSpPr/>
          <p:nvPr/>
        </p:nvSpPr>
        <p:spPr>
          <a:xfrm>
            <a:off x="6227802" y="3609023"/>
            <a:ext cx="359688" cy="22860"/>
          </a:xfrm>
          <a:prstGeom prst="roundRect">
            <a:avLst>
              <a:gd name="adj" fmla="val 118021"/>
            </a:avLst>
          </a:prstGeom>
          <a:solidFill>
            <a:srgbClr val="D8D4D4"/>
          </a:solidFill>
          <a:ln/>
        </p:spPr>
      </p:sp>
      <p:sp>
        <p:nvSpPr>
          <p:cNvPr id="10" name="Shape 7"/>
          <p:cNvSpPr/>
          <p:nvPr/>
        </p:nvSpPr>
        <p:spPr>
          <a:xfrm>
            <a:off x="6183273" y="3553063"/>
            <a:ext cx="134779" cy="134779"/>
          </a:xfrm>
          <a:prstGeom prst="roundRect">
            <a:avLst>
              <a:gd name="adj" fmla="val 339222"/>
            </a:avLst>
          </a:prstGeom>
          <a:solidFill>
            <a:srgbClr val="1C9770"/>
          </a:solidFill>
          <a:ln/>
        </p:spPr>
      </p:sp>
      <p:sp>
        <p:nvSpPr>
          <p:cNvPr id="11" name="Text 8"/>
          <p:cNvSpPr/>
          <p:nvPr/>
        </p:nvSpPr>
        <p:spPr>
          <a:xfrm>
            <a:off x="6970157" y="3479959"/>
            <a:ext cx="2248257" cy="280988"/>
          </a:xfrm>
          <a:prstGeom prst="rect">
            <a:avLst/>
          </a:prstGeom>
          <a:noFill/>
          <a:ln/>
        </p:spPr>
        <p:txBody>
          <a:bodyPr wrap="none" lIns="0" tIns="0" rIns="0" bIns="0" rtlCol="0" anchor="t"/>
          <a:lstStyle/>
          <a:p>
            <a:pPr algn="l"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Single Slit (S₁)</a:t>
            </a:r>
            <a:endParaRPr lang="en-US" sz="1750" dirty="0"/>
          </a:p>
        </p:txBody>
      </p:sp>
      <p:sp>
        <p:nvSpPr>
          <p:cNvPr id="12" name="Text 9"/>
          <p:cNvSpPr/>
          <p:nvPr/>
        </p:nvSpPr>
        <p:spPr>
          <a:xfrm>
            <a:off x="6970157" y="3868817"/>
            <a:ext cx="7030760" cy="575548"/>
          </a:xfrm>
          <a:prstGeom prst="rect">
            <a:avLst/>
          </a:prstGeom>
          <a:noFill/>
          <a:ln/>
        </p:spPr>
        <p:txBody>
          <a:bodyPr wrap="squar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A narrow slit diffracts the light, creating a wavefront that illuminates the double-slit screen uniformly.</a:t>
            </a:r>
            <a:endParaRPr lang="en-US" sz="1400" dirty="0"/>
          </a:p>
        </p:txBody>
      </p:sp>
      <p:sp>
        <p:nvSpPr>
          <p:cNvPr id="13" name="Shape 10"/>
          <p:cNvSpPr/>
          <p:nvPr/>
        </p:nvSpPr>
        <p:spPr>
          <a:xfrm>
            <a:off x="6227802" y="4994910"/>
            <a:ext cx="359688" cy="22860"/>
          </a:xfrm>
          <a:prstGeom prst="roundRect">
            <a:avLst>
              <a:gd name="adj" fmla="val 118021"/>
            </a:avLst>
          </a:prstGeom>
          <a:solidFill>
            <a:srgbClr val="D8D4D4"/>
          </a:solidFill>
          <a:ln/>
        </p:spPr>
      </p:sp>
      <p:sp>
        <p:nvSpPr>
          <p:cNvPr id="14" name="Shape 11"/>
          <p:cNvSpPr/>
          <p:nvPr/>
        </p:nvSpPr>
        <p:spPr>
          <a:xfrm>
            <a:off x="6183273" y="4938951"/>
            <a:ext cx="134779" cy="134779"/>
          </a:xfrm>
          <a:prstGeom prst="roundRect">
            <a:avLst>
              <a:gd name="adj" fmla="val 339222"/>
            </a:avLst>
          </a:prstGeom>
          <a:solidFill>
            <a:srgbClr val="1C9770"/>
          </a:solidFill>
          <a:ln/>
        </p:spPr>
      </p:sp>
      <p:sp>
        <p:nvSpPr>
          <p:cNvPr id="15" name="Text 12"/>
          <p:cNvSpPr/>
          <p:nvPr/>
        </p:nvSpPr>
        <p:spPr>
          <a:xfrm>
            <a:off x="6970157" y="4865846"/>
            <a:ext cx="2248257" cy="280988"/>
          </a:xfrm>
          <a:prstGeom prst="rect">
            <a:avLst/>
          </a:prstGeom>
          <a:noFill/>
          <a:ln/>
        </p:spPr>
        <p:txBody>
          <a:bodyPr wrap="none" lIns="0" tIns="0" rIns="0" bIns="0" rtlCol="0" anchor="t"/>
          <a:lstStyle/>
          <a:p>
            <a:pPr algn="l"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Double Slit (d)</a:t>
            </a:r>
            <a:endParaRPr lang="en-US" sz="1750" dirty="0"/>
          </a:p>
        </p:txBody>
      </p:sp>
      <p:sp>
        <p:nvSpPr>
          <p:cNvPr id="16" name="Text 13"/>
          <p:cNvSpPr/>
          <p:nvPr/>
        </p:nvSpPr>
        <p:spPr>
          <a:xfrm>
            <a:off x="6970157" y="5254704"/>
            <a:ext cx="7030760" cy="575548"/>
          </a:xfrm>
          <a:prstGeom prst="rect">
            <a:avLst/>
          </a:prstGeom>
          <a:noFill/>
          <a:ln/>
        </p:spPr>
        <p:txBody>
          <a:bodyPr wrap="squar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Two parallel, closely spaced slits (distance 'd') act as two new coherent sources of light waves.</a:t>
            </a:r>
            <a:endParaRPr lang="en-US" sz="1400" dirty="0"/>
          </a:p>
        </p:txBody>
      </p:sp>
      <p:sp>
        <p:nvSpPr>
          <p:cNvPr id="17" name="Shape 14"/>
          <p:cNvSpPr/>
          <p:nvPr/>
        </p:nvSpPr>
        <p:spPr>
          <a:xfrm>
            <a:off x="6227802" y="6380798"/>
            <a:ext cx="359688" cy="22860"/>
          </a:xfrm>
          <a:prstGeom prst="roundRect">
            <a:avLst>
              <a:gd name="adj" fmla="val 118021"/>
            </a:avLst>
          </a:prstGeom>
          <a:solidFill>
            <a:srgbClr val="D8D4D4"/>
          </a:solidFill>
          <a:ln/>
        </p:spPr>
      </p:sp>
      <p:sp>
        <p:nvSpPr>
          <p:cNvPr id="18" name="Shape 15"/>
          <p:cNvSpPr/>
          <p:nvPr/>
        </p:nvSpPr>
        <p:spPr>
          <a:xfrm>
            <a:off x="6183273" y="6324838"/>
            <a:ext cx="134779" cy="134779"/>
          </a:xfrm>
          <a:prstGeom prst="roundRect">
            <a:avLst>
              <a:gd name="adj" fmla="val 339222"/>
            </a:avLst>
          </a:prstGeom>
          <a:solidFill>
            <a:srgbClr val="1C9770"/>
          </a:solidFill>
          <a:ln/>
        </p:spPr>
      </p:sp>
      <p:sp>
        <p:nvSpPr>
          <p:cNvPr id="19" name="Text 16"/>
          <p:cNvSpPr/>
          <p:nvPr/>
        </p:nvSpPr>
        <p:spPr>
          <a:xfrm>
            <a:off x="6970157" y="6251734"/>
            <a:ext cx="2248257" cy="280988"/>
          </a:xfrm>
          <a:prstGeom prst="rect">
            <a:avLst/>
          </a:prstGeom>
          <a:noFill/>
          <a:ln/>
        </p:spPr>
        <p:txBody>
          <a:bodyPr wrap="none" lIns="0" tIns="0" rIns="0" bIns="0" rtlCol="0" anchor="t"/>
          <a:lstStyle/>
          <a:p>
            <a:pPr algn="l" indent="0" marL="0">
              <a:lnSpc>
                <a:spcPts val="2200"/>
              </a:lnSpc>
              <a:buNone/>
            </a:pPr>
            <a:r>
              <a:rPr lang="en-US" sz="1750" dirty="0">
                <a:solidFill>
                  <a:srgbClr val="464646"/>
                </a:solidFill>
                <a:latin typeface="DM Sans Semi Bold" pitchFamily="34" charset="0"/>
                <a:ea typeface="DM Sans Semi Bold" pitchFamily="34" charset="-122"/>
                <a:cs typeface="DM Sans Semi Bold" pitchFamily="34" charset="-120"/>
              </a:rPr>
              <a:t>Detection Screen (L)</a:t>
            </a:r>
            <a:endParaRPr lang="en-US" sz="1750" dirty="0"/>
          </a:p>
        </p:txBody>
      </p:sp>
      <p:sp>
        <p:nvSpPr>
          <p:cNvPr id="20" name="Text 17"/>
          <p:cNvSpPr/>
          <p:nvPr/>
        </p:nvSpPr>
        <p:spPr>
          <a:xfrm>
            <a:off x="6970157" y="6640592"/>
            <a:ext cx="7030760" cy="287774"/>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A screen placed a distance 'L' away, where the resulting pattern is observed.</a:t>
            </a:r>
            <a:endParaRPr lang="en-US" sz="1400" dirty="0"/>
          </a:p>
        </p:txBody>
      </p:sp>
      <p:sp>
        <p:nvSpPr>
          <p:cNvPr id="21" name="Text 18"/>
          <p:cNvSpPr/>
          <p:nvPr/>
        </p:nvSpPr>
        <p:spPr>
          <a:xfrm>
            <a:off x="6115883" y="7130653"/>
            <a:ext cx="7885033" cy="460534"/>
          </a:xfrm>
          <a:prstGeom prst="rect">
            <a:avLst/>
          </a:prstGeom>
          <a:noFill/>
          <a:ln/>
        </p:spPr>
        <p:txBody>
          <a:bodyPr wrap="square" lIns="0" tIns="0" rIns="0" bIns="0" rtlCol="0" anchor="t"/>
          <a:lstStyle/>
          <a:p>
            <a:pPr algn="l" indent="0" marL="0">
              <a:lnSpc>
                <a:spcPts val="1800"/>
              </a:lnSpc>
              <a:buNone/>
            </a:pPr>
            <a:r>
              <a:rPr lang="en-US" sz="1100" dirty="0">
                <a:solidFill>
                  <a:srgbClr val="464646"/>
                </a:solidFill>
                <a:latin typeface="Inter Medium" pitchFamily="34" charset="0"/>
                <a:ea typeface="Inter Medium" pitchFamily="34" charset="-122"/>
                <a:cs typeface="Inter Medium" pitchFamily="34" charset="-120"/>
              </a:rPr>
              <a:t>The crucial parameters are the slit separation (</a:t>
            </a:r>
            <a:pPr algn="l" indent="0" marL="0">
              <a:lnSpc>
                <a:spcPts val="1800"/>
              </a:lnSpc>
              <a:buNone/>
            </a:pPr>
            <a:r>
              <a:rPr lang="en-US" sz="1100" b="1" dirty="0">
                <a:solidFill>
                  <a:srgbClr val="464646"/>
                </a:solidFill>
                <a:latin typeface="Inter Medium" pitchFamily="34" charset="0"/>
                <a:ea typeface="Inter Medium" pitchFamily="34" charset="-122"/>
                <a:cs typeface="Inter Medium" pitchFamily="34" charset="-120"/>
              </a:rPr>
              <a:t>d</a:t>
            </a:r>
            <a:pPr algn="l" indent="0" marL="0">
              <a:lnSpc>
                <a:spcPts val="1800"/>
              </a:lnSpc>
              <a:buNone/>
            </a:pPr>
            <a:r>
              <a:rPr lang="en-US" sz="1100" dirty="0">
                <a:solidFill>
                  <a:srgbClr val="464646"/>
                </a:solidFill>
                <a:latin typeface="Inter Medium" pitchFamily="34" charset="0"/>
                <a:ea typeface="Inter Medium" pitchFamily="34" charset="-122"/>
                <a:cs typeface="Inter Medium" pitchFamily="34" charset="-120"/>
              </a:rPr>
              <a:t>), the distance to the screen (</a:t>
            </a:r>
            <a:pPr algn="l" indent="0" marL="0">
              <a:lnSpc>
                <a:spcPts val="1800"/>
              </a:lnSpc>
              <a:buNone/>
            </a:pPr>
            <a:r>
              <a:rPr lang="en-US" sz="1100" b="1" dirty="0">
                <a:solidFill>
                  <a:srgbClr val="464646"/>
                </a:solidFill>
                <a:latin typeface="Inter Medium" pitchFamily="34" charset="0"/>
                <a:ea typeface="Inter Medium" pitchFamily="34" charset="-122"/>
                <a:cs typeface="Inter Medium" pitchFamily="34" charset="-120"/>
              </a:rPr>
              <a:t>L</a:t>
            </a:r>
            <a:pPr algn="l" indent="0" marL="0">
              <a:lnSpc>
                <a:spcPts val="1800"/>
              </a:lnSpc>
              <a:buNone/>
            </a:pPr>
            <a:r>
              <a:rPr lang="en-US" sz="1100" dirty="0">
                <a:solidFill>
                  <a:srgbClr val="464646"/>
                </a:solidFill>
                <a:latin typeface="Inter Medium" pitchFamily="34" charset="0"/>
                <a:ea typeface="Inter Medium" pitchFamily="34" charset="-122"/>
                <a:cs typeface="Inter Medium" pitchFamily="34" charset="-120"/>
              </a:rPr>
              <a:t>), and the resulting </a:t>
            </a:r>
            <a:pPr algn="l" indent="0" marL="0">
              <a:lnSpc>
                <a:spcPts val="1800"/>
              </a:lnSpc>
              <a:buNone/>
            </a:pPr>
            <a:r>
              <a:rPr lang="en-US" sz="1100" b="1" dirty="0">
                <a:solidFill>
                  <a:srgbClr val="464646"/>
                </a:solidFill>
                <a:latin typeface="Inter Medium" pitchFamily="34" charset="0"/>
                <a:ea typeface="Inter Medium" pitchFamily="34" charset="-122"/>
                <a:cs typeface="Inter Medium" pitchFamily="34" charset="-120"/>
              </a:rPr>
              <a:t>fringe separation</a:t>
            </a:r>
            <a:pPr algn="l" indent="0" marL="0">
              <a:lnSpc>
                <a:spcPts val="1800"/>
              </a:lnSpc>
              <a:buNone/>
            </a:pPr>
            <a:r>
              <a:rPr lang="en-US" sz="1100" dirty="0">
                <a:solidFill>
                  <a:srgbClr val="464646"/>
                </a:solidFill>
                <a:latin typeface="Inter Medium" pitchFamily="34" charset="0"/>
                <a:ea typeface="Inter Medium" pitchFamily="34" charset="-122"/>
                <a:cs typeface="Inter Medium" pitchFamily="34" charset="-120"/>
              </a:rPr>
              <a:t> (</a:t>
            </a:r>
            <a:pPr algn="l" indent="0" marL="0">
              <a:lnSpc>
                <a:spcPts val="1800"/>
              </a:lnSpc>
              <a:buNone/>
            </a:pPr>
            <a:r>
              <a:rPr lang="en-US" sz="1100" b="1" dirty="0">
                <a:solidFill>
                  <a:srgbClr val="464646"/>
                </a:solidFill>
                <a:latin typeface="Inter Medium" pitchFamily="34" charset="0"/>
                <a:ea typeface="Inter Medium" pitchFamily="34" charset="-122"/>
                <a:cs typeface="Inter Medium" pitchFamily="34" charset="-120"/>
              </a:rPr>
              <a:t>Δy</a:t>
            </a:r>
            <a:pPr algn="l" indent="0" marL="0">
              <a:lnSpc>
                <a:spcPts val="1800"/>
              </a:lnSpc>
              <a:buNone/>
            </a:pPr>
            <a:r>
              <a:rPr lang="en-US" sz="1100" dirty="0">
                <a:solidFill>
                  <a:srgbClr val="464646"/>
                </a:solidFill>
                <a:latin typeface="Inter Medium" pitchFamily="34" charset="0"/>
                <a:ea typeface="Inter Medium" pitchFamily="34" charset="-122"/>
                <a:cs typeface="Inter Medium" pitchFamily="34" charset="-120"/>
              </a:rPr>
              <a: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48370"/>
            <a:ext cx="1065859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Observation 1: The Interference Pattern</a:t>
            </a:r>
            <a:endParaRPr lang="en-US" sz="4450" dirty="0"/>
          </a:p>
        </p:txBody>
      </p:sp>
      <p:sp>
        <p:nvSpPr>
          <p:cNvPr id="3" name="Text 1"/>
          <p:cNvSpPr/>
          <p:nvPr/>
        </p:nvSpPr>
        <p:spPr>
          <a:xfrm>
            <a:off x="793790" y="2524125"/>
            <a:ext cx="6924437" cy="850583"/>
          </a:xfrm>
          <a:prstGeom prst="rect">
            <a:avLst/>
          </a:prstGeom>
          <a:noFill/>
          <a:ln/>
        </p:spPr>
        <p:txBody>
          <a:bodyPr wrap="squar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The Result: Alternating Bright and Dark Fringes</a:t>
            </a:r>
            <a:endParaRPr lang="en-US" sz="2650" dirty="0"/>
          </a:p>
        </p:txBody>
      </p:sp>
      <p:sp>
        <p:nvSpPr>
          <p:cNvPr id="4" name="Text 2"/>
          <p:cNvSpPr/>
          <p:nvPr/>
        </p:nvSpPr>
        <p:spPr>
          <a:xfrm>
            <a:off x="793790" y="3601522"/>
            <a:ext cx="6924437" cy="145161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When light passes through the two slits, it does not simply form two bright lines as particles would. Instead, an alternating pattern of </a:t>
            </a:r>
            <a:pPr algn="l" indent="0" marL="0">
              <a:lnSpc>
                <a:spcPts val="2850"/>
              </a:lnSpc>
              <a:buNone/>
            </a:pPr>
            <a:r>
              <a:rPr lang="en-US" sz="1750" dirty="0">
                <a:solidFill>
                  <a:srgbClr val="93CB52"/>
                </a:solidFill>
                <a:latin typeface="Inter Medium" pitchFamily="34" charset="0"/>
                <a:ea typeface="Inter Medium" pitchFamily="34" charset="-122"/>
                <a:cs typeface="Inter Medium" pitchFamily="34" charset="-120"/>
              </a:rPr>
              <a:t>bright (constructive) </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and </a:t>
            </a:r>
            <a:pPr algn="l" indent="0" marL="0">
              <a:lnSpc>
                <a:spcPts val="2850"/>
              </a:lnSpc>
              <a:buNone/>
            </a:pPr>
            <a:r>
              <a:rPr lang="en-US" sz="1750" dirty="0">
                <a:solidFill>
                  <a:srgbClr val="7AD1C3"/>
                </a:solidFill>
                <a:latin typeface="Inter Medium" pitchFamily="34" charset="0"/>
                <a:ea typeface="Inter Medium" pitchFamily="34" charset="-122"/>
                <a:cs typeface="Inter Medium" pitchFamily="34" charset="-120"/>
              </a:rPr>
              <a:t>dark (destructive)</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bands appears on the screen.</a:t>
            </a:r>
            <a:endParaRPr lang="en-US" sz="1750" dirty="0"/>
          </a:p>
        </p:txBody>
      </p:sp>
      <p:sp>
        <p:nvSpPr>
          <p:cNvPr id="5" name="Text 3"/>
          <p:cNvSpPr/>
          <p:nvPr/>
        </p:nvSpPr>
        <p:spPr>
          <a:xfrm>
            <a:off x="1133951" y="5308283"/>
            <a:ext cx="6584275"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This outcome is the hallmark of wave behavior. It demonstrates that light waves interfere with one another.</a:t>
            </a:r>
            <a:endParaRPr lang="en-US" sz="1750" dirty="0"/>
          </a:p>
        </p:txBody>
      </p:sp>
      <p:sp>
        <p:nvSpPr>
          <p:cNvPr id="6" name="Shape 4"/>
          <p:cNvSpPr/>
          <p:nvPr/>
        </p:nvSpPr>
        <p:spPr>
          <a:xfrm>
            <a:off x="793790" y="5308283"/>
            <a:ext cx="30480" cy="725805"/>
          </a:xfrm>
          <a:prstGeom prst="rect">
            <a:avLst/>
          </a:prstGeom>
          <a:solidFill>
            <a:srgbClr val="1C9770"/>
          </a:solidFill>
          <a:ln/>
        </p:spPr>
      </p:sp>
      <p:pic>
        <p:nvPicPr>
          <p:cNvPr id="7" name="Image 0" descr="preencoded.png">    </p:cNvPr>
          <p:cNvPicPr>
            <a:picLocks noChangeAspect="1"/>
          </p:cNvPicPr>
          <p:nvPr/>
        </p:nvPicPr>
        <p:blipFill>
          <a:blip r:embed="rId1"/>
          <a:stretch>
            <a:fillRect/>
          </a:stretch>
        </p:blipFill>
        <p:spPr>
          <a:xfrm>
            <a:off x="8279249" y="2552462"/>
            <a:ext cx="5564862" cy="41736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0041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Observation 2: Constructive and Destructive Interference</a:t>
            </a:r>
            <a:endParaRPr lang="en-US" sz="4450" dirty="0"/>
          </a:p>
        </p:txBody>
      </p:sp>
      <p:sp>
        <p:nvSpPr>
          <p:cNvPr id="3" name="Shape 1"/>
          <p:cNvSpPr/>
          <p:nvPr/>
        </p:nvSpPr>
        <p:spPr>
          <a:xfrm>
            <a:off x="793790" y="3271599"/>
            <a:ext cx="13042821" cy="2576632"/>
          </a:xfrm>
          <a:prstGeom prst="roundRect">
            <a:avLst>
              <a:gd name="adj" fmla="val 1320"/>
            </a:avLst>
          </a:prstGeom>
          <a:solidFill>
            <a:srgbClr val="F2EEEE"/>
          </a:solidFill>
          <a:ln/>
        </p:spPr>
      </p:sp>
      <p:sp>
        <p:nvSpPr>
          <p:cNvPr id="4" name="Shape 2"/>
          <p:cNvSpPr/>
          <p:nvPr/>
        </p:nvSpPr>
        <p:spPr>
          <a:xfrm>
            <a:off x="793790" y="3271599"/>
            <a:ext cx="6521410" cy="2576632"/>
          </a:xfrm>
          <a:prstGeom prst="roundRect">
            <a:avLst>
              <a:gd name="adj" fmla="val 1320"/>
            </a:avLst>
          </a:prstGeom>
          <a:solidFill>
            <a:srgbClr val="F2EEEE"/>
          </a:solidFill>
          <a:ln/>
        </p:spPr>
      </p:sp>
      <p:sp>
        <p:nvSpPr>
          <p:cNvPr id="5" name="Text 3"/>
          <p:cNvSpPr/>
          <p:nvPr/>
        </p:nvSpPr>
        <p:spPr>
          <a:xfrm>
            <a:off x="1020604" y="3498413"/>
            <a:ext cx="5706308"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Constructive Interference (Bright Fringes)</a:t>
            </a:r>
            <a:endParaRPr lang="en-US" sz="2200" dirty="0"/>
          </a:p>
        </p:txBody>
      </p:sp>
      <p:sp>
        <p:nvSpPr>
          <p:cNvPr id="6" name="Text 4"/>
          <p:cNvSpPr/>
          <p:nvPr/>
        </p:nvSpPr>
        <p:spPr>
          <a:xfrm>
            <a:off x="1020604" y="3988832"/>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Occurs when the path difference (Δx) between the two waves is an integer multiple of the wavelength (λ).</a:t>
            </a:r>
            <a:endParaRPr lang="en-US" sz="1750" dirty="0"/>
          </a:p>
        </p:txBody>
      </p:sp>
      <p:sp>
        <p:nvSpPr>
          <p:cNvPr id="7" name="Text 5"/>
          <p:cNvSpPr/>
          <p:nvPr/>
        </p:nvSpPr>
        <p:spPr>
          <a:xfrm>
            <a:off x="1020604" y="5001697"/>
            <a:ext cx="6067782" cy="393263"/>
          </a:xfrm>
          <a:prstGeom prst="rect">
            <a:avLst/>
          </a:prstGeom>
          <a:noFill/>
          <a:ln/>
        </p:spPr>
        <p:txBody>
          <a:bodyPr wrap="none" lIns="0" tIns="0" rIns="0" bIns="0" rtlCol="0" anchor="t"/>
          <a:lstStyle/>
          <a:p>
            <a:pPr algn="l" indent="0" marL="0">
              <a:lnSpc>
                <a:spcPts val="3200"/>
              </a:lnSpc>
              <a:buNone/>
            </a:pPr>
            <a:endParaRPr lang="en-US" sz="2000" dirty="0"/>
          </a:p>
        </p:txBody>
      </p:sp>
      <p:pic>
        <p:nvPicPr>
          <p:cNvPr id="8" name="Image 0" descr="preencoded.png">    </p:cNvPr>
          <p:cNvPicPr>
            <a:picLocks noChangeAspect="1"/>
          </p:cNvPicPr>
          <p:nvPr/>
        </p:nvPicPr>
        <p:blipFill>
          <a:blip r:embed="rId1"/>
          <a:stretch>
            <a:fillRect/>
          </a:stretch>
        </p:blipFill>
        <p:spPr>
          <a:xfrm>
            <a:off x="1020604" y="5001697"/>
            <a:ext cx="6067782" cy="393263"/>
          </a:xfrm>
          <a:prstGeom prst="rect">
            <a:avLst/>
          </a:prstGeom>
        </p:spPr>
      </p:pic>
      <p:sp>
        <p:nvSpPr>
          <p:cNvPr id="9" name="Shape 6"/>
          <p:cNvSpPr/>
          <p:nvPr/>
        </p:nvSpPr>
        <p:spPr>
          <a:xfrm>
            <a:off x="7315200" y="3271599"/>
            <a:ext cx="6521410" cy="2576632"/>
          </a:xfrm>
          <a:prstGeom prst="rect">
            <a:avLst/>
          </a:prstGeom>
          <a:solidFill>
            <a:srgbClr val="F2EEEE"/>
          </a:solidFill>
          <a:ln/>
        </p:spPr>
      </p:sp>
      <p:sp>
        <p:nvSpPr>
          <p:cNvPr id="10" name="Shape 7"/>
          <p:cNvSpPr/>
          <p:nvPr/>
        </p:nvSpPr>
        <p:spPr>
          <a:xfrm>
            <a:off x="7315200" y="3271599"/>
            <a:ext cx="30480" cy="2576632"/>
          </a:xfrm>
          <a:prstGeom prst="roundRect">
            <a:avLst>
              <a:gd name="adj" fmla="val 111628"/>
            </a:avLst>
          </a:prstGeom>
          <a:solidFill>
            <a:srgbClr val="D8D4D4"/>
          </a:solidFill>
          <a:ln/>
        </p:spPr>
      </p:sp>
      <p:sp>
        <p:nvSpPr>
          <p:cNvPr id="11" name="Text 8"/>
          <p:cNvSpPr/>
          <p:nvPr/>
        </p:nvSpPr>
        <p:spPr>
          <a:xfrm>
            <a:off x="7542014" y="3498413"/>
            <a:ext cx="5332214"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Destructive Interference (Dark Fringes)</a:t>
            </a:r>
            <a:endParaRPr lang="en-US" sz="2200" dirty="0"/>
          </a:p>
        </p:txBody>
      </p:sp>
      <p:sp>
        <p:nvSpPr>
          <p:cNvPr id="12" name="Text 9"/>
          <p:cNvSpPr/>
          <p:nvPr/>
        </p:nvSpPr>
        <p:spPr>
          <a:xfrm>
            <a:off x="7542014" y="3988832"/>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Occurs when the path difference (Δx) is a half-integer multiple of the wavelength (λ).</a:t>
            </a:r>
            <a:endParaRPr lang="en-US" sz="1750" dirty="0"/>
          </a:p>
        </p:txBody>
      </p:sp>
      <p:sp>
        <p:nvSpPr>
          <p:cNvPr id="13" name="Text 10"/>
          <p:cNvSpPr/>
          <p:nvPr/>
        </p:nvSpPr>
        <p:spPr>
          <a:xfrm>
            <a:off x="7542014" y="5001697"/>
            <a:ext cx="6067782" cy="619720"/>
          </a:xfrm>
          <a:prstGeom prst="rect">
            <a:avLst/>
          </a:prstGeom>
          <a:noFill/>
          <a:ln/>
        </p:spPr>
        <p:txBody>
          <a:bodyPr wrap="square" lIns="0" tIns="0" rIns="0" bIns="0" rtlCol="0" anchor="t"/>
          <a:lstStyle/>
          <a:p>
            <a:pPr algn="l" indent="0" marL="0">
              <a:lnSpc>
                <a:spcPts val="3200"/>
              </a:lnSpc>
              <a:buNone/>
            </a:pPr>
            <a:endParaRPr lang="en-US" sz="2000" dirty="0"/>
          </a:p>
        </p:txBody>
      </p:sp>
      <p:pic>
        <p:nvPicPr>
          <p:cNvPr id="14" name="Image 1" descr="preencoded.png">    </p:cNvPr>
          <p:cNvPicPr>
            <a:picLocks noChangeAspect="1"/>
          </p:cNvPicPr>
          <p:nvPr/>
        </p:nvPicPr>
        <p:blipFill>
          <a:blip r:embed="rId2"/>
          <a:stretch>
            <a:fillRect/>
          </a:stretch>
        </p:blipFill>
        <p:spPr>
          <a:xfrm>
            <a:off x="7542014" y="5001697"/>
            <a:ext cx="6067782" cy="619720"/>
          </a:xfrm>
          <a:prstGeom prst="rect">
            <a:avLst/>
          </a:prstGeom>
        </p:spPr>
      </p:pic>
      <p:sp>
        <p:nvSpPr>
          <p:cNvPr id="15" name="Text 11"/>
          <p:cNvSpPr/>
          <p:nvPr/>
        </p:nvSpPr>
        <p:spPr>
          <a:xfrm>
            <a:off x="793790" y="610338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At bright fringes, the waves arrive in phase, resulting in maximum amplitude; at dark fringes, they arrive exactly out of phase, resulting in zero amplitude.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9022"/>
            <a:ext cx="10633115"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Derivation of the Interference Equation</a:t>
            </a:r>
            <a:endParaRPr lang="en-US" sz="4450" dirty="0"/>
          </a:p>
        </p:txBody>
      </p:sp>
      <p:sp>
        <p:nvSpPr>
          <p:cNvPr id="3" name="Text 1"/>
          <p:cNvSpPr/>
          <p:nvPr/>
        </p:nvSpPr>
        <p:spPr>
          <a:xfrm>
            <a:off x="793790" y="191142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We use geometry based on the path difference (Δx) and the small angle approximation for the observed angle (θ) to derive the positions of the fringes.</a:t>
            </a:r>
            <a:endParaRPr lang="en-US" sz="1750" dirty="0"/>
          </a:p>
        </p:txBody>
      </p:sp>
      <p:sp>
        <p:nvSpPr>
          <p:cNvPr id="4" name="Shape 2"/>
          <p:cNvSpPr/>
          <p:nvPr/>
        </p:nvSpPr>
        <p:spPr>
          <a:xfrm>
            <a:off x="793790" y="2892385"/>
            <a:ext cx="4196358" cy="680442"/>
          </a:xfrm>
          <a:prstGeom prst="roundRect">
            <a:avLst>
              <a:gd name="adj" fmla="val 480029"/>
            </a:avLst>
          </a:prstGeom>
          <a:solidFill>
            <a:srgbClr val="F2EEEE"/>
          </a:solidFill>
          <a:ln/>
        </p:spPr>
      </p:sp>
      <p:sp>
        <p:nvSpPr>
          <p:cNvPr id="5" name="Text 3"/>
          <p:cNvSpPr/>
          <p:nvPr/>
        </p:nvSpPr>
        <p:spPr>
          <a:xfrm>
            <a:off x="2721888" y="301990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1</a:t>
            </a:r>
            <a:endParaRPr lang="en-US" sz="2650" dirty="0"/>
          </a:p>
        </p:txBody>
      </p:sp>
      <p:sp>
        <p:nvSpPr>
          <p:cNvPr id="6" name="Text 4"/>
          <p:cNvSpPr/>
          <p:nvPr/>
        </p:nvSpPr>
        <p:spPr>
          <a:xfrm>
            <a:off x="1020604" y="37996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Geometric Relation</a:t>
            </a:r>
            <a:endParaRPr lang="en-US" sz="2200" dirty="0"/>
          </a:p>
        </p:txBody>
      </p:sp>
      <p:sp>
        <p:nvSpPr>
          <p:cNvPr id="7" name="Text 5"/>
          <p:cNvSpPr/>
          <p:nvPr/>
        </p:nvSpPr>
        <p:spPr>
          <a:xfrm>
            <a:off x="1020604" y="4290060"/>
            <a:ext cx="3742730" cy="1101090"/>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For very small angles, the path difference is approximated as: </a:t>
            </a:r>
            <a:pPr algn="l" indent="0" marL="0">
              <a:lnSpc>
                <a:spcPts val="2850"/>
              </a:lnSpc>
              <a:buNone/>
            </a:pPr>
            <a:r>
              <a:rPr lang="en-US" sz="1750" i="1" dirty="0">
                <a:solidFill>
                  <a:srgbClr val="464646"/>
                </a:solidFill>
                <a:latin typeface="Inter Medium" pitchFamily="34" charset="0"/>
                <a:ea typeface="Inter Medium" pitchFamily="34" charset="-122"/>
                <a:cs typeface="Inter Medium" pitchFamily="34" charset="-120"/>
              </a:rPr>
              <a:t>\Delta x \approx d \sin\theta</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t>
            </a:r>
            <a:endParaRPr lang="en-US" sz="1750" dirty="0"/>
          </a:p>
        </p:txBody>
      </p:sp>
      <p:sp>
        <p:nvSpPr>
          <p:cNvPr id="8" name="Shape 6"/>
          <p:cNvSpPr/>
          <p:nvPr/>
        </p:nvSpPr>
        <p:spPr>
          <a:xfrm>
            <a:off x="5216962" y="2892385"/>
            <a:ext cx="4196358" cy="680442"/>
          </a:xfrm>
          <a:prstGeom prst="roundRect">
            <a:avLst>
              <a:gd name="adj" fmla="val 480029"/>
            </a:avLst>
          </a:prstGeom>
          <a:solidFill>
            <a:srgbClr val="F2EEEE"/>
          </a:solidFill>
          <a:ln/>
        </p:spPr>
      </p:sp>
      <p:sp>
        <p:nvSpPr>
          <p:cNvPr id="9" name="Text 7"/>
          <p:cNvSpPr/>
          <p:nvPr/>
        </p:nvSpPr>
        <p:spPr>
          <a:xfrm>
            <a:off x="7145060" y="301990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2</a:t>
            </a:r>
            <a:endParaRPr lang="en-US" sz="2650" dirty="0"/>
          </a:p>
        </p:txBody>
      </p:sp>
      <p:sp>
        <p:nvSpPr>
          <p:cNvPr id="10" name="Text 8"/>
          <p:cNvSpPr/>
          <p:nvPr/>
        </p:nvSpPr>
        <p:spPr>
          <a:xfrm>
            <a:off x="5443776" y="37996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Angular Position</a:t>
            </a:r>
            <a:endParaRPr lang="en-US" sz="2200" dirty="0"/>
          </a:p>
        </p:txBody>
      </p:sp>
      <p:sp>
        <p:nvSpPr>
          <p:cNvPr id="11" name="Text 9"/>
          <p:cNvSpPr/>
          <p:nvPr/>
        </p:nvSpPr>
        <p:spPr>
          <a:xfrm>
            <a:off x="5443776" y="4290060"/>
            <a:ext cx="3742730" cy="73818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position y on the screen is related by: </a:t>
            </a:r>
            <a:pPr algn="l" indent="0" marL="0">
              <a:lnSpc>
                <a:spcPts val="2850"/>
              </a:lnSpc>
              <a:buNone/>
            </a:pPr>
            <a:r>
              <a:rPr lang="en-US" sz="1750" i="1" dirty="0">
                <a:solidFill>
                  <a:srgbClr val="464646"/>
                </a:solidFill>
                <a:latin typeface="Inter Medium" pitchFamily="34" charset="0"/>
                <a:ea typeface="Inter Medium" pitchFamily="34" charset="-122"/>
                <a:cs typeface="Inter Medium" pitchFamily="34" charset="-120"/>
              </a:rPr>
              <a:t>\sin\theta \approx \tan\theta \approx y / L</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a:t>
            </a:r>
            <a:endParaRPr lang="en-US" sz="1750" dirty="0"/>
          </a:p>
        </p:txBody>
      </p:sp>
      <p:sp>
        <p:nvSpPr>
          <p:cNvPr id="12" name="Shape 10"/>
          <p:cNvSpPr/>
          <p:nvPr/>
        </p:nvSpPr>
        <p:spPr>
          <a:xfrm>
            <a:off x="9640133" y="2892385"/>
            <a:ext cx="4196358" cy="680442"/>
          </a:xfrm>
          <a:prstGeom prst="roundRect">
            <a:avLst>
              <a:gd name="adj" fmla="val 480029"/>
            </a:avLst>
          </a:prstGeom>
          <a:solidFill>
            <a:srgbClr val="F2EEEE"/>
          </a:solidFill>
          <a:ln/>
        </p:spPr>
      </p:sp>
      <p:sp>
        <p:nvSpPr>
          <p:cNvPr id="13" name="Text 11"/>
          <p:cNvSpPr/>
          <p:nvPr/>
        </p:nvSpPr>
        <p:spPr>
          <a:xfrm>
            <a:off x="11568232" y="3019901"/>
            <a:ext cx="340162" cy="425291"/>
          </a:xfrm>
          <a:prstGeom prst="rect">
            <a:avLst/>
          </a:prstGeom>
          <a:noFill/>
          <a:ln/>
        </p:spPr>
        <p:txBody>
          <a:bodyPr wrap="none" lIns="0" tIns="0" rIns="0" bIns="0" rtlCol="0" anchor="t"/>
          <a:lstStyle/>
          <a:p>
            <a:pPr algn="l" indent="0" marL="0">
              <a:lnSpc>
                <a:spcPts val="2650"/>
              </a:lnSpc>
              <a:buNone/>
            </a:pPr>
            <a:r>
              <a:rPr lang="en-US" sz="2650" dirty="0">
                <a:solidFill>
                  <a:srgbClr val="464646"/>
                </a:solidFill>
                <a:latin typeface="DM Sans Semi Bold" pitchFamily="34" charset="0"/>
                <a:ea typeface="DM Sans Semi Bold" pitchFamily="34" charset="-122"/>
                <a:cs typeface="DM Sans Semi Bold" pitchFamily="34" charset="-120"/>
              </a:rPr>
              <a:t>3</a:t>
            </a:r>
            <a:endParaRPr lang="en-US" sz="2650" dirty="0"/>
          </a:p>
        </p:txBody>
      </p:sp>
      <p:sp>
        <p:nvSpPr>
          <p:cNvPr id="14" name="Text 12"/>
          <p:cNvSpPr/>
          <p:nvPr/>
        </p:nvSpPr>
        <p:spPr>
          <a:xfrm>
            <a:off x="9866948" y="379964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Combining Terms</a:t>
            </a:r>
            <a:endParaRPr lang="en-US" sz="2200" dirty="0"/>
          </a:p>
        </p:txBody>
      </p:sp>
      <p:sp>
        <p:nvSpPr>
          <p:cNvPr id="15" name="Text 13"/>
          <p:cNvSpPr/>
          <p:nvPr/>
        </p:nvSpPr>
        <p:spPr>
          <a:xfrm>
            <a:off x="9866948" y="4290060"/>
            <a:ext cx="3742730" cy="1463993"/>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Substituting the approximations into the constructive condition (</a:t>
            </a:r>
            <a:pPr algn="l" indent="0" marL="0">
              <a:lnSpc>
                <a:spcPts val="2850"/>
              </a:lnSpc>
              <a:buNone/>
            </a:pPr>
            <a:r>
              <a:rPr lang="en-US" sz="1750" i="1" dirty="0">
                <a:solidFill>
                  <a:srgbClr val="464646"/>
                </a:solidFill>
                <a:latin typeface="Inter Medium" pitchFamily="34" charset="0"/>
                <a:ea typeface="Inter Medium" pitchFamily="34" charset="-122"/>
                <a:cs typeface="Inter Medium" pitchFamily="34" charset="-120"/>
              </a:rPr>
              <a:t>\Delta x = m\lambda</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gives the position of the m-th bright fringe:</a:t>
            </a:r>
            <a:endParaRPr lang="en-US" sz="1750" dirty="0"/>
          </a:p>
        </p:txBody>
      </p:sp>
      <p:sp>
        <p:nvSpPr>
          <p:cNvPr id="16" name="Text 14"/>
          <p:cNvSpPr/>
          <p:nvPr/>
        </p:nvSpPr>
        <p:spPr>
          <a:xfrm>
            <a:off x="793790" y="6267926"/>
            <a:ext cx="13042821" cy="635198"/>
          </a:xfrm>
          <a:prstGeom prst="rect">
            <a:avLst/>
          </a:prstGeom>
          <a:noFill/>
          <a:ln/>
        </p:spPr>
        <p:txBody>
          <a:bodyPr wrap="square" lIns="0" tIns="0" rIns="0" bIns="0" rtlCol="0" anchor="t"/>
          <a:lstStyle/>
          <a:p>
            <a:pPr algn="l" indent="0" marL="0">
              <a:lnSpc>
                <a:spcPts val="3200"/>
              </a:lnSpc>
              <a:buNone/>
            </a:pPr>
            <a:endParaRPr lang="en-US" sz="2000" dirty="0"/>
          </a:p>
        </p:txBody>
      </p:sp>
      <p:pic>
        <p:nvPicPr>
          <p:cNvPr id="17" name="Image 0" descr="preencoded.png">    </p:cNvPr>
          <p:cNvPicPr>
            <a:picLocks noChangeAspect="1"/>
          </p:cNvPicPr>
          <p:nvPr/>
        </p:nvPicPr>
        <p:blipFill>
          <a:blip r:embed="rId1"/>
          <a:stretch>
            <a:fillRect/>
          </a:stretch>
        </p:blipFill>
        <p:spPr>
          <a:xfrm>
            <a:off x="793790" y="6267926"/>
            <a:ext cx="13042821" cy="635198"/>
          </a:xfrm>
          <a:prstGeom prst="rect">
            <a:avLst/>
          </a:prstGeom>
        </p:spPr>
      </p:pic>
      <p:sp>
        <p:nvSpPr>
          <p:cNvPr id="18" name="Text 15"/>
          <p:cNvSpPr/>
          <p:nvPr/>
        </p:nvSpPr>
        <p:spPr>
          <a:xfrm>
            <a:off x="793790" y="7190184"/>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Where: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yᵤ</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is the position of the fringe,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m</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is the order number,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λ</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is wavelength,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L</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is screen distance, and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d</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is slit separation.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974527"/>
            <a:ext cx="9288899"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Calculating Fringe Separation (Δy)</a:t>
            </a:r>
            <a:endParaRPr lang="en-US" sz="4450" dirty="0"/>
          </a:p>
        </p:txBody>
      </p:sp>
      <p:sp>
        <p:nvSpPr>
          <p:cNvPr id="3" name="Text 1"/>
          <p:cNvSpPr/>
          <p:nvPr/>
        </p:nvSpPr>
        <p:spPr>
          <a:xfrm>
            <a:off x="793790" y="225028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030303"/>
                </a:solidFill>
                <a:latin typeface="DM Sans Semi Bold" pitchFamily="34" charset="0"/>
                <a:ea typeface="DM Sans Semi Bold" pitchFamily="34" charset="-122"/>
                <a:cs typeface="DM Sans Semi Bold" pitchFamily="34" charset="-120"/>
              </a:rPr>
              <a:t>The Key Measurable</a:t>
            </a:r>
            <a:endParaRPr lang="en-US" sz="2650" dirty="0"/>
          </a:p>
        </p:txBody>
      </p:sp>
      <p:sp>
        <p:nvSpPr>
          <p:cNvPr id="4" name="Text 2"/>
          <p:cNvSpPr/>
          <p:nvPr/>
        </p:nvSpPr>
        <p:spPr>
          <a:xfrm>
            <a:off x="793790" y="2902387"/>
            <a:ext cx="5564862"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fringe separation (</a:t>
            </a:r>
            <a:pPr algn="l" indent="0" marL="0">
              <a:lnSpc>
                <a:spcPts val="2850"/>
              </a:lnSpc>
              <a:buNone/>
            </a:pPr>
            <a:r>
              <a:rPr lang="en-US" sz="1750" b="1" dirty="0">
                <a:solidFill>
                  <a:srgbClr val="464646"/>
                </a:solidFill>
                <a:latin typeface="Inter Medium" pitchFamily="34" charset="0"/>
                <a:ea typeface="Inter Medium" pitchFamily="34" charset="-122"/>
                <a:cs typeface="Inter Medium" pitchFamily="34" charset="-120"/>
              </a:rPr>
              <a:t>Δy</a:t>
            </a:r>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 is the distance between two consecutive bright (or dark) fringes. This distance remains constant across the pattern.</a:t>
            </a:r>
            <a:endParaRPr lang="en-US" sz="1750" dirty="0"/>
          </a:p>
        </p:txBody>
      </p:sp>
      <p:sp>
        <p:nvSpPr>
          <p:cNvPr id="5" name="Text 3"/>
          <p:cNvSpPr/>
          <p:nvPr/>
        </p:nvSpPr>
        <p:spPr>
          <a:xfrm>
            <a:off x="793790" y="4195167"/>
            <a:ext cx="5564862"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By calculating the difference in position between the m-th and (m+1)-th bright fringes:</a:t>
            </a:r>
            <a:endParaRPr lang="en-US" sz="1750" dirty="0"/>
          </a:p>
        </p:txBody>
      </p:sp>
      <p:sp>
        <p:nvSpPr>
          <p:cNvPr id="6" name="Text 4"/>
          <p:cNvSpPr/>
          <p:nvPr/>
        </p:nvSpPr>
        <p:spPr>
          <a:xfrm>
            <a:off x="793790" y="5125045"/>
            <a:ext cx="5564862" cy="375285"/>
          </a:xfrm>
          <a:prstGeom prst="rect">
            <a:avLst/>
          </a:prstGeom>
          <a:noFill/>
          <a:ln/>
        </p:spPr>
        <p:txBody>
          <a:bodyPr wrap="none" lIns="0" tIns="0" rIns="0" bIns="0" rtlCol="0" anchor="t"/>
          <a:lstStyle/>
          <a:p>
            <a:pPr algn="l" indent="0" marL="0">
              <a:lnSpc>
                <a:spcPts val="2850"/>
              </a:lnSpc>
              <a:buNone/>
            </a:pPr>
            <a:r>
              <a:rPr lang="en-US" sz="1750" i="1" dirty="0">
                <a:solidFill>
                  <a:srgbClr val="464646"/>
                </a:solidFill>
                <a:latin typeface="Inter Medium" pitchFamily="34" charset="0"/>
                <a:ea typeface="Inter Medium" pitchFamily="34" charset="-122"/>
                <a:cs typeface="Inter Medium" pitchFamily="34" charset="-120"/>
              </a:rPr>
              <a:t>\Delta y = y_{m+1} - y_m = \frac{(m+1) \lambda L}{d} - \frac{m \lambda L}{d}</a:t>
            </a:r>
            <a:endParaRPr lang="en-US" sz="1750" dirty="0"/>
          </a:p>
        </p:txBody>
      </p:sp>
      <p:sp>
        <p:nvSpPr>
          <p:cNvPr id="7" name="Text 5"/>
          <p:cNvSpPr/>
          <p:nvPr/>
        </p:nvSpPr>
        <p:spPr>
          <a:xfrm>
            <a:off x="793790" y="5787390"/>
            <a:ext cx="5564862" cy="635198"/>
          </a:xfrm>
          <a:prstGeom prst="rect">
            <a:avLst/>
          </a:prstGeom>
          <a:noFill/>
          <a:ln/>
        </p:spPr>
        <p:txBody>
          <a:bodyPr wrap="square" lIns="0" tIns="0" rIns="0" bIns="0" rtlCol="0" anchor="t"/>
          <a:lstStyle/>
          <a:p>
            <a:pPr algn="l" indent="0" marL="0">
              <a:lnSpc>
                <a:spcPts val="3200"/>
              </a:lnSpc>
              <a:buNone/>
            </a:pPr>
            <a:endParaRPr lang="en-US" sz="2000" dirty="0"/>
          </a:p>
        </p:txBody>
      </p:sp>
      <p:pic>
        <p:nvPicPr>
          <p:cNvPr id="8" name="Image 0" descr="preencoded.png">    </p:cNvPr>
          <p:cNvPicPr>
            <a:picLocks noChangeAspect="1"/>
          </p:cNvPicPr>
          <p:nvPr/>
        </p:nvPicPr>
        <p:blipFill>
          <a:blip r:embed="rId1"/>
          <a:stretch>
            <a:fillRect/>
          </a:stretch>
        </p:blipFill>
        <p:spPr>
          <a:xfrm>
            <a:off x="793790" y="5787390"/>
            <a:ext cx="5564862" cy="635198"/>
          </a:xfrm>
          <a:prstGeom prst="rect">
            <a:avLst/>
          </a:prstGeom>
        </p:spPr>
      </p:pic>
      <p:pic>
        <p:nvPicPr>
          <p:cNvPr id="9" name="Image 1" descr="preencoded.png">    </p:cNvPr>
          <p:cNvPicPr>
            <a:picLocks noChangeAspect="1"/>
          </p:cNvPicPr>
          <p:nvPr/>
        </p:nvPicPr>
        <p:blipFill>
          <a:blip r:embed="rId2"/>
          <a:stretch>
            <a:fillRect/>
          </a:stretch>
        </p:blipFill>
        <p:spPr>
          <a:xfrm>
            <a:off x="6919674" y="2278618"/>
            <a:ext cx="6924437" cy="2935843"/>
          </a:xfrm>
          <a:prstGeom prst="rect">
            <a:avLst/>
          </a:prstGeom>
        </p:spPr>
      </p:pic>
      <p:sp>
        <p:nvSpPr>
          <p:cNvPr id="10" name="Text 6"/>
          <p:cNvSpPr/>
          <p:nvPr/>
        </p:nvSpPr>
        <p:spPr>
          <a:xfrm>
            <a:off x="793790" y="6964799"/>
            <a:ext cx="13042821" cy="290274"/>
          </a:xfrm>
          <a:prstGeom prst="rect">
            <a:avLst/>
          </a:prstGeom>
          <a:noFill/>
          <a:ln/>
        </p:spPr>
        <p:txBody>
          <a:bodyPr wrap="none" lIns="0" tIns="0" rIns="0" bIns="0" rtlCol="0" anchor="t"/>
          <a:lstStyle/>
          <a:p>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This equation allows us to calculate the wavelength of light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λ</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from simple measurements (</a:t>
            </a:r>
            <a:pPr algn="l" indent="0" marL="0">
              <a:lnSpc>
                <a:spcPts val="2250"/>
              </a:lnSpc>
              <a:buNone/>
            </a:pPr>
            <a:r>
              <a:rPr lang="en-US" sz="1400" b="1" dirty="0">
                <a:solidFill>
                  <a:srgbClr val="464646"/>
                </a:solidFill>
                <a:latin typeface="Inter Medium" pitchFamily="34" charset="0"/>
                <a:ea typeface="Inter Medium" pitchFamily="34" charset="-122"/>
                <a:cs typeface="Inter Medium" pitchFamily="34" charset="-120"/>
              </a:rPr>
              <a:t>Δy, L, d</a:t>
            </a:r>
            <a:pPr algn="l" indent="0" marL="0">
              <a:lnSpc>
                <a:spcPts val="2250"/>
              </a:lnSpc>
              <a:buNone/>
            </a:pPr>
            <a:r>
              <a:rPr lang="en-US" sz="1400" dirty="0">
                <a:solidFill>
                  <a:srgbClr val="464646"/>
                </a:solidFill>
                <a:latin typeface="Inter Medium" pitchFamily="34" charset="0"/>
                <a:ea typeface="Inter Medium" pitchFamily="34" charset="-122"/>
                <a:cs typeface="Inter Medium" pitchFamily="34" charset="-120"/>
              </a:rPr>
              <a:t>), confirming its wave nature.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32604"/>
            <a:ext cx="10560010"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From Wave Theory to Quantum Duality</a:t>
            </a:r>
            <a:endParaRPr lang="en-US" sz="4450" dirty="0"/>
          </a:p>
        </p:txBody>
      </p:sp>
      <p:sp>
        <p:nvSpPr>
          <p:cNvPr id="3" name="Text 1"/>
          <p:cNvSpPr/>
          <p:nvPr/>
        </p:nvSpPr>
        <p:spPr>
          <a:xfrm>
            <a:off x="793790" y="1995011"/>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Young's experiment was initially proof of light's wave nature, but its true revolutionary potential emerged a century later in quantum mechanics.</a:t>
            </a:r>
            <a:endParaRPr lang="en-US" sz="1750" dirty="0"/>
          </a:p>
        </p:txBody>
      </p:sp>
      <p:sp>
        <p:nvSpPr>
          <p:cNvPr id="4" name="Text 2"/>
          <p:cNvSpPr/>
          <p:nvPr/>
        </p:nvSpPr>
        <p:spPr>
          <a:xfrm>
            <a:off x="793790" y="297596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01</a:t>
            </a:r>
            <a:endParaRPr lang="en-US" sz="1750" dirty="0"/>
          </a:p>
        </p:txBody>
      </p:sp>
      <p:sp>
        <p:nvSpPr>
          <p:cNvPr id="5" name="Shape 3"/>
          <p:cNvSpPr/>
          <p:nvPr/>
        </p:nvSpPr>
        <p:spPr>
          <a:xfrm>
            <a:off x="793790" y="3331012"/>
            <a:ext cx="6407944" cy="30480"/>
          </a:xfrm>
          <a:prstGeom prst="rect">
            <a:avLst/>
          </a:prstGeom>
          <a:solidFill>
            <a:srgbClr val="1C9770"/>
          </a:solidFill>
          <a:ln/>
        </p:spPr>
      </p:sp>
      <p:sp>
        <p:nvSpPr>
          <p:cNvPr id="6" name="Text 4"/>
          <p:cNvSpPr/>
          <p:nvPr/>
        </p:nvSpPr>
        <p:spPr>
          <a:xfrm>
            <a:off x="793790" y="350531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Light as Waves</a:t>
            </a:r>
            <a:endParaRPr lang="en-US" sz="2200" dirty="0"/>
          </a:p>
        </p:txBody>
      </p:sp>
      <p:sp>
        <p:nvSpPr>
          <p:cNvPr id="7" name="Text 5"/>
          <p:cNvSpPr/>
          <p:nvPr/>
        </p:nvSpPr>
        <p:spPr>
          <a:xfrm>
            <a:off x="793790" y="3995738"/>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19th century accepted the wave model of light, explaining interference and diffraction perfectly.</a:t>
            </a:r>
            <a:endParaRPr lang="en-US" sz="1750" dirty="0"/>
          </a:p>
        </p:txBody>
      </p:sp>
      <p:sp>
        <p:nvSpPr>
          <p:cNvPr id="8" name="Text 6"/>
          <p:cNvSpPr/>
          <p:nvPr/>
        </p:nvSpPr>
        <p:spPr>
          <a:xfrm>
            <a:off x="7428548" y="2975967"/>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02</a:t>
            </a:r>
            <a:endParaRPr lang="en-US" sz="1750" dirty="0"/>
          </a:p>
        </p:txBody>
      </p:sp>
      <p:sp>
        <p:nvSpPr>
          <p:cNvPr id="9" name="Shape 7"/>
          <p:cNvSpPr/>
          <p:nvPr/>
        </p:nvSpPr>
        <p:spPr>
          <a:xfrm>
            <a:off x="7428548" y="3331012"/>
            <a:ext cx="6408063" cy="30480"/>
          </a:xfrm>
          <a:prstGeom prst="rect">
            <a:avLst/>
          </a:prstGeom>
          <a:solidFill>
            <a:srgbClr val="1C9770"/>
          </a:solidFill>
          <a:ln/>
        </p:spPr>
      </p:sp>
      <p:sp>
        <p:nvSpPr>
          <p:cNvPr id="10" name="Text 8"/>
          <p:cNvSpPr/>
          <p:nvPr/>
        </p:nvSpPr>
        <p:spPr>
          <a:xfrm>
            <a:off x="7428548" y="3505319"/>
            <a:ext cx="3729752"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Light as Particles (Photons)</a:t>
            </a:r>
            <a:endParaRPr lang="en-US" sz="2200" dirty="0"/>
          </a:p>
        </p:txBody>
      </p:sp>
      <p:sp>
        <p:nvSpPr>
          <p:cNvPr id="11" name="Text 9"/>
          <p:cNvSpPr/>
          <p:nvPr/>
        </p:nvSpPr>
        <p:spPr>
          <a:xfrm>
            <a:off x="7428548" y="3995738"/>
            <a:ext cx="6408063"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Einstein’s work on the photoelectric effect confirmed that light also behaves as discrete energy packets (photons).</a:t>
            </a:r>
            <a:endParaRPr lang="en-US" sz="1750" dirty="0"/>
          </a:p>
        </p:txBody>
      </p:sp>
      <p:sp>
        <p:nvSpPr>
          <p:cNvPr id="12" name="Text 10"/>
          <p:cNvSpPr/>
          <p:nvPr/>
        </p:nvSpPr>
        <p:spPr>
          <a:xfrm>
            <a:off x="793790" y="511837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03</a:t>
            </a:r>
            <a:endParaRPr lang="en-US" sz="1750" dirty="0"/>
          </a:p>
        </p:txBody>
      </p:sp>
      <p:sp>
        <p:nvSpPr>
          <p:cNvPr id="13" name="Shape 11"/>
          <p:cNvSpPr/>
          <p:nvPr/>
        </p:nvSpPr>
        <p:spPr>
          <a:xfrm>
            <a:off x="793790" y="5473422"/>
            <a:ext cx="6407944" cy="30480"/>
          </a:xfrm>
          <a:prstGeom prst="rect">
            <a:avLst/>
          </a:prstGeom>
          <a:solidFill>
            <a:srgbClr val="1C9770"/>
          </a:solidFill>
          <a:ln/>
        </p:spPr>
      </p:sp>
      <p:sp>
        <p:nvSpPr>
          <p:cNvPr id="14" name="Text 12"/>
          <p:cNvSpPr/>
          <p:nvPr/>
        </p:nvSpPr>
        <p:spPr>
          <a:xfrm>
            <a:off x="793790" y="5647730"/>
            <a:ext cx="3152537"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The Revolutionary Step</a:t>
            </a:r>
            <a:endParaRPr lang="en-US" sz="2200" dirty="0"/>
          </a:p>
        </p:txBody>
      </p:sp>
      <p:sp>
        <p:nvSpPr>
          <p:cNvPr id="15" name="Text 13"/>
          <p:cNvSpPr/>
          <p:nvPr/>
        </p:nvSpPr>
        <p:spPr>
          <a:xfrm>
            <a:off x="793790" y="6138148"/>
            <a:ext cx="6407944" cy="725805"/>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When single electrons (particles!) were fired through the double slits, they still produced an interference pattern.</a:t>
            </a:r>
            <a:endParaRPr lang="en-US" sz="1750" dirty="0"/>
          </a:p>
        </p:txBody>
      </p:sp>
      <p:sp>
        <p:nvSpPr>
          <p:cNvPr id="16" name="Text 14"/>
          <p:cNvSpPr/>
          <p:nvPr/>
        </p:nvSpPr>
        <p:spPr>
          <a:xfrm>
            <a:off x="7428548" y="5118378"/>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DM Sans Light" pitchFamily="34" charset="0"/>
                <a:ea typeface="DM Sans Light" pitchFamily="34" charset="-122"/>
                <a:cs typeface="DM Sans Light" pitchFamily="34" charset="-120"/>
              </a:rPr>
              <a:t>04</a:t>
            </a:r>
            <a:endParaRPr lang="en-US" sz="1750" dirty="0"/>
          </a:p>
        </p:txBody>
      </p:sp>
      <p:sp>
        <p:nvSpPr>
          <p:cNvPr id="17" name="Shape 15"/>
          <p:cNvSpPr/>
          <p:nvPr/>
        </p:nvSpPr>
        <p:spPr>
          <a:xfrm>
            <a:off x="7428548" y="5473422"/>
            <a:ext cx="6408063" cy="30480"/>
          </a:xfrm>
          <a:prstGeom prst="rect">
            <a:avLst/>
          </a:prstGeom>
          <a:solidFill>
            <a:srgbClr val="1C9770"/>
          </a:solidFill>
          <a:ln/>
        </p:spPr>
      </p:sp>
      <p:sp>
        <p:nvSpPr>
          <p:cNvPr id="18" name="Text 16"/>
          <p:cNvSpPr/>
          <p:nvPr/>
        </p:nvSpPr>
        <p:spPr>
          <a:xfrm>
            <a:off x="7428548" y="5647730"/>
            <a:ext cx="2980015" cy="354330"/>
          </a:xfrm>
          <a:prstGeom prst="rect">
            <a:avLst/>
          </a:prstGeom>
          <a:noFill/>
          <a:ln/>
        </p:spPr>
        <p:txBody>
          <a:bodyPr wrap="none" lIns="0" tIns="0" rIns="0" bIns="0" rtlCol="0" anchor="t"/>
          <a:lstStyle/>
          <a:p>
            <a:pPr algn="l" indent="0" marL="0">
              <a:lnSpc>
                <a:spcPts val="2750"/>
              </a:lnSpc>
              <a:buNone/>
            </a:pPr>
            <a:r>
              <a:rPr lang="en-US" sz="2200" dirty="0">
                <a:solidFill>
                  <a:srgbClr val="464646"/>
                </a:solidFill>
                <a:latin typeface="DM Sans Semi Bold" pitchFamily="34" charset="0"/>
                <a:ea typeface="DM Sans Semi Bold" pitchFamily="34" charset="-122"/>
                <a:cs typeface="DM Sans Semi Bold" pitchFamily="34" charset="-120"/>
              </a:rPr>
              <a:t>Wave-Particle Duality</a:t>
            </a:r>
            <a:endParaRPr lang="en-US" sz="2200" dirty="0"/>
          </a:p>
        </p:txBody>
      </p:sp>
      <p:sp>
        <p:nvSpPr>
          <p:cNvPr id="19" name="Text 17"/>
          <p:cNvSpPr/>
          <p:nvPr/>
        </p:nvSpPr>
        <p:spPr>
          <a:xfrm>
            <a:off x="7428548" y="6138148"/>
            <a:ext cx="6408063" cy="1088708"/>
          </a:xfrm>
          <a:prstGeom prst="rect">
            <a:avLst/>
          </a:prstGeom>
          <a:noFill/>
          <a:ln/>
        </p:spPr>
        <p:txBody>
          <a:bodyPr wrap="squar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experiment became the definitive demonstration of quantum mechanics: all matter and energy exhibit both wave and particle characteristics.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52143"/>
            <a:ext cx="7562374" cy="708779"/>
          </a:xfrm>
          <a:prstGeom prst="rect">
            <a:avLst/>
          </a:prstGeom>
          <a:noFill/>
          <a:ln/>
        </p:spPr>
        <p:txBody>
          <a:bodyPr wrap="none" lIns="0" tIns="0" rIns="0" bIns="0" rtlCol="0" anchor="t"/>
          <a:lstStyle/>
          <a:p>
            <a:pPr algn="l" indent="0" marL="0">
              <a:lnSpc>
                <a:spcPts val="5550"/>
              </a:lnSpc>
              <a:buNone/>
            </a:pPr>
            <a:r>
              <a:rPr lang="en-US" sz="4450" dirty="0">
                <a:solidFill>
                  <a:srgbClr val="030303"/>
                </a:solidFill>
                <a:latin typeface="DM Sans Semi Bold" pitchFamily="34" charset="0"/>
                <a:ea typeface="DM Sans Semi Bold" pitchFamily="34" charset="-122"/>
                <a:cs typeface="DM Sans Semi Bold" pitchFamily="34" charset="-120"/>
              </a:rPr>
              <a:t>The Mystery of Observation</a:t>
            </a:r>
            <a:endParaRPr lang="en-US" sz="4450" dirty="0"/>
          </a:p>
        </p:txBody>
      </p:sp>
      <p:sp>
        <p:nvSpPr>
          <p:cNvPr id="3" name="Text 1"/>
          <p:cNvSpPr/>
          <p:nvPr/>
        </p:nvSpPr>
        <p:spPr>
          <a:xfrm>
            <a:off x="793790" y="211455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64646"/>
                </a:solidFill>
                <a:latin typeface="Inter Medium" pitchFamily="34" charset="0"/>
                <a:ea typeface="Inter Medium" pitchFamily="34" charset="-122"/>
                <a:cs typeface="Inter Medium" pitchFamily="34" charset="-120"/>
              </a:rPr>
              <a:t>The quantum version of the double-slit experiment introduced profound paradoxes concerning observation and reality.</a:t>
            </a:r>
            <a:endParaRPr lang="en-US" sz="1750" dirty="0"/>
          </a:p>
        </p:txBody>
      </p:sp>
      <p:pic>
        <p:nvPicPr>
          <p:cNvPr id="4" name="Image 0" descr="preencoded.png">    </p:cNvPr>
          <p:cNvPicPr>
            <a:picLocks noChangeAspect="1"/>
          </p:cNvPicPr>
          <p:nvPr/>
        </p:nvPicPr>
        <p:blipFill>
          <a:blip r:embed="rId1"/>
          <a:stretch>
            <a:fillRect/>
          </a:stretch>
        </p:blipFill>
        <p:spPr>
          <a:xfrm>
            <a:off x="3021092" y="2878574"/>
            <a:ext cx="3888343" cy="2721888"/>
          </a:xfrm>
          <a:prstGeom prst="rect">
            <a:avLst/>
          </a:prstGeom>
        </p:spPr>
      </p:pic>
      <p:pic>
        <p:nvPicPr>
          <p:cNvPr id="5" name="Image 1" descr="preencoded.png">    </p:cNvPr>
          <p:cNvPicPr>
            <a:picLocks noChangeAspect="1"/>
          </p:cNvPicPr>
          <p:nvPr/>
        </p:nvPicPr>
        <p:blipFill>
          <a:blip r:embed="rId2"/>
          <a:stretch>
            <a:fillRect/>
          </a:stretch>
        </p:blipFill>
        <p:spPr>
          <a:xfrm>
            <a:off x="7090886" y="2878574"/>
            <a:ext cx="4518303" cy="2721888"/>
          </a:xfrm>
          <a:prstGeom prst="rect">
            <a:avLst/>
          </a:prstGeom>
        </p:spPr>
      </p:pic>
      <p:sp>
        <p:nvSpPr>
          <p:cNvPr id="6" name="Text 2"/>
          <p:cNvSpPr/>
          <p:nvPr/>
        </p:nvSpPr>
        <p:spPr>
          <a:xfrm>
            <a:off x="793790" y="574643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When electrons are fired one by one, they still build up an interference pattern over time, suggesting the particle interferes with itself (it travels as a wave of probability).</a:t>
            </a:r>
            <a:endParaRPr lang="en-US" sz="1750" dirty="0"/>
          </a:p>
        </p:txBody>
      </p:sp>
      <p:sp>
        <p:nvSpPr>
          <p:cNvPr id="7" name="Text 3"/>
          <p:cNvSpPr/>
          <p:nvPr/>
        </p:nvSpPr>
        <p:spPr>
          <a:xfrm>
            <a:off x="793790" y="6551533"/>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464646"/>
                </a:solidFill>
                <a:latin typeface="Inter Medium" pitchFamily="34" charset="0"/>
                <a:ea typeface="Inter Medium" pitchFamily="34" charset="-122"/>
                <a:cs typeface="Inter Medium" pitchFamily="34" charset="-120"/>
              </a:rPr>
              <a:t>If a detector is placed at the slits to observe which slit the electron goes through, the interference pattern immediately collapses, and the electrons behave like classical particles (two lines).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2025-10-15T06:26:40Z</dcterms:created>
  <dcterms:modified xsi:type="dcterms:W3CDTF">2025-10-15T06:26:40Z</dcterms:modified>
</cp:coreProperties>
</file>